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91"/>
  </p:notesMasterIdLst>
  <p:handoutMasterIdLst>
    <p:handoutMasterId r:id="rId92"/>
  </p:handoutMasterIdLst>
  <p:sldIdLst>
    <p:sldId id="395" r:id="rId2"/>
    <p:sldId id="396" r:id="rId3"/>
    <p:sldId id="397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514" r:id="rId51"/>
    <p:sldId id="446" r:id="rId52"/>
    <p:sldId id="447" r:id="rId53"/>
    <p:sldId id="515" r:id="rId54"/>
    <p:sldId id="448" r:id="rId55"/>
    <p:sldId id="449" r:id="rId56"/>
    <p:sldId id="452" r:id="rId57"/>
    <p:sldId id="453" r:id="rId58"/>
    <p:sldId id="498" r:id="rId59"/>
    <p:sldId id="499" r:id="rId60"/>
    <p:sldId id="500" r:id="rId61"/>
    <p:sldId id="501" r:id="rId62"/>
    <p:sldId id="502" r:id="rId63"/>
    <p:sldId id="503" r:id="rId64"/>
    <p:sldId id="504" r:id="rId65"/>
    <p:sldId id="505" r:id="rId66"/>
    <p:sldId id="506" r:id="rId67"/>
    <p:sldId id="507" r:id="rId68"/>
    <p:sldId id="508" r:id="rId69"/>
    <p:sldId id="509" r:id="rId70"/>
    <p:sldId id="510" r:id="rId71"/>
    <p:sldId id="511" r:id="rId72"/>
    <p:sldId id="512" r:id="rId73"/>
    <p:sldId id="513" r:id="rId74"/>
    <p:sldId id="473" r:id="rId75"/>
    <p:sldId id="478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488" r:id="rId84"/>
    <p:sldId id="489" r:id="rId85"/>
    <p:sldId id="490" r:id="rId86"/>
    <p:sldId id="492" r:id="rId87"/>
    <p:sldId id="493" r:id="rId88"/>
    <p:sldId id="494" r:id="rId89"/>
    <p:sldId id="495" r:id="rId90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2" autoAdjust="0"/>
    <p:restoredTop sz="96229" autoAdjust="0"/>
  </p:normalViewPr>
  <p:slideViewPr>
    <p:cSldViewPr>
      <p:cViewPr varScale="1">
        <p:scale>
          <a:sx n="91" d="100"/>
          <a:sy n="91" d="100"/>
        </p:scale>
        <p:origin x="236" y="140"/>
      </p:cViewPr>
      <p:guideLst>
        <p:guide orient="horz" pos="2160"/>
        <p:guide pos="29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0266"/>
    </p:cViewPr>
  </p:sorterViewPr>
  <p:notesViewPr>
    <p:cSldViewPr>
      <p:cViewPr varScale="1">
        <p:scale>
          <a:sx n="79" d="100"/>
          <a:sy n="79" d="100"/>
        </p:scale>
        <p:origin x="39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7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91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1ECB8-86AB-4C47-BDB6-3E58CE9ED095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20C0B-D6CB-44DB-873F-A0717E384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06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C098F6E-9BE1-4B21-B3D5-6A1713AAF78C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CBCF024-30B6-40C4-94F6-BC562655E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7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1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2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517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66F807-729E-466B-8589-3B1658FA9CF0}" type="datetime1">
              <a:rPr lang="zh-CN" altLang="en-US"/>
              <a:pPr>
                <a:defRPr/>
              </a:pPr>
              <a:t>2020/11/8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0A1C5-80B4-4B97-80F6-78BE54D040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873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82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88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0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3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31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24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4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8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26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79.wmf"/><Relationship Id="rId9" Type="http://schemas.openxmlformats.org/officeDocument/2006/relationships/image" Target="../media/image8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9.wmf"/><Relationship Id="rId9" Type="http://schemas.openxmlformats.org/officeDocument/2006/relationships/image" Target="../media/image8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image" Target="../media/image79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91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88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90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9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00"/>
            <a:ext cx="9144000" cy="68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7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0"/>
            <a:ext cx="9144000" cy="68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3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3"/>
            <a:ext cx="9144000" cy="6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8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" y="0"/>
            <a:ext cx="9138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64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9"/>
            <a:ext cx="9144000" cy="68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"/>
            <a:ext cx="9144000" cy="685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7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4"/>
            <a:ext cx="9144000" cy="68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5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01"/>
            <a:ext cx="9144000" cy="67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68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"/>
            <a:ext cx="9144000" cy="685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8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9"/>
            <a:ext cx="9144000" cy="68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9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"/>
            <a:ext cx="9144000" cy="67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7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7" y="-459432"/>
            <a:ext cx="9144000" cy="68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5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9"/>
            <a:ext cx="9144000" cy="68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9"/>
            <a:ext cx="9144000" cy="68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98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4"/>
            <a:ext cx="9144000" cy="68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"/>
            <a:ext cx="9144000" cy="68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4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"/>
            <a:ext cx="9144000" cy="68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1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51"/>
            <a:ext cx="9144000" cy="68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6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9144000" cy="683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5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1"/>
            <a:ext cx="9144000" cy="68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1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7"/>
            <a:ext cx="9144000" cy="68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48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9144000" cy="683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2"/>
            <a:ext cx="9144000" cy="68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39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5"/>
            <a:ext cx="9144000" cy="68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9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"/>
            <a:ext cx="9144000" cy="68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28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11"/>
            <a:ext cx="9144000" cy="67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8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"/>
            <a:ext cx="9144000" cy="68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04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4"/>
            <a:ext cx="9144000" cy="68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3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361386-33FA-4F84-A1D7-41F6C35D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40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8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97"/>
            <a:ext cx="9144000" cy="68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1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4"/>
            <a:ext cx="9144000" cy="68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75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6"/>
            <a:ext cx="9144000" cy="68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84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8"/>
            <a:ext cx="9144000" cy="68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9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9"/>
            <a:ext cx="9144000" cy="68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5081624-E33E-4EAC-A79D-846ACDB4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" y="383835"/>
            <a:ext cx="9144000" cy="60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75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1"/>
            <a:ext cx="9144000" cy="68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62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0"/>
            <a:ext cx="9144000" cy="68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4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1"/>
            <a:ext cx="9144000" cy="6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63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9"/>
            <a:ext cx="9144000" cy="68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21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4"/>
            <a:ext cx="9144000" cy="6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72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3"/>
            <a:ext cx="9144000" cy="6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23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1"/>
            <a:ext cx="9144000" cy="68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1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"/>
            <a:ext cx="9144000" cy="68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58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5"/>
            <a:ext cx="9144000" cy="68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2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"/>
            <a:ext cx="9144000" cy="67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0A9056-C96D-4062-A3FE-F14FF93289FE}"/>
              </a:ext>
            </a:extLst>
          </p:cNvPr>
          <p:cNvSpPr txBox="1"/>
          <p:nvPr/>
        </p:nvSpPr>
        <p:spPr>
          <a:xfrm>
            <a:off x="2771800" y="825678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复数随机过程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EFCCF8-0A74-45D6-A1D3-59B487FE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87497"/>
            <a:ext cx="3209925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512D8F-C323-464F-9F2F-B35255866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12554"/>
            <a:ext cx="4400550" cy="384810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9A93739-7036-4216-89B8-5478BDA67159}"/>
              </a:ext>
            </a:extLst>
          </p:cNvPr>
          <p:cNvCxnSpPr/>
          <p:nvPr/>
        </p:nvCxnSpPr>
        <p:spPr>
          <a:xfrm>
            <a:off x="3491880" y="2219909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8B293B3-67C7-4BEC-8886-9CF103ACADE6}"/>
              </a:ext>
            </a:extLst>
          </p:cNvPr>
          <p:cNvCxnSpPr/>
          <p:nvPr/>
        </p:nvCxnSpPr>
        <p:spPr>
          <a:xfrm>
            <a:off x="3497700" y="2944679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7FD5D98-2A97-45AA-8927-E0DAC2EF99FA}"/>
              </a:ext>
            </a:extLst>
          </p:cNvPr>
          <p:cNvSpPr txBox="1"/>
          <p:nvPr/>
        </p:nvSpPr>
        <p:spPr>
          <a:xfrm>
            <a:off x="467544" y="5265356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随机过程可以看成是随着时间ｔ变化的随机变量；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因此，复随机过程看成是随时间ｔ变化的复随机变量</a:t>
            </a:r>
          </a:p>
        </p:txBody>
      </p:sp>
    </p:spTree>
    <p:extLst>
      <p:ext uri="{BB962C8B-B14F-4D97-AF65-F5344CB8AC3E}">
        <p14:creationId xmlns:p14="http://schemas.microsoft.com/office/powerpoint/2010/main" val="199984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1E39DF-16BB-4BC1-92B3-6A3396C354EB}"/>
              </a:ext>
            </a:extLst>
          </p:cNvPr>
          <p:cNvSpPr txBox="1"/>
          <p:nvPr/>
        </p:nvSpPr>
        <p:spPr>
          <a:xfrm>
            <a:off x="504596" y="461756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3CC9CE-AE82-4E4F-BA83-B5DD6EB512E3}"/>
              </a:ext>
            </a:extLst>
          </p:cNvPr>
          <p:cNvSpPr txBox="1"/>
          <p:nvPr/>
        </p:nvSpPr>
        <p:spPr>
          <a:xfrm>
            <a:off x="251520" y="1109303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Ｘ和Ｙ为实随机变量，定义复随机变量Ｚ为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39B17A-0657-4181-B357-CDD39CD0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015875"/>
            <a:ext cx="1838325" cy="4857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757560-C736-47F9-AB73-B9942F8EC4A6}"/>
              </a:ext>
            </a:extLst>
          </p:cNvPr>
          <p:cNvSpPr txBox="1"/>
          <p:nvPr/>
        </p:nvSpPr>
        <p:spPr>
          <a:xfrm>
            <a:off x="1196008" y="557064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复变量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510A084-2651-4127-8CDA-0EBA3E24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79" y="3212976"/>
            <a:ext cx="5686425" cy="11715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90E4C79-B190-4E4E-8119-09E528D8BDE2}"/>
              </a:ext>
            </a:extLst>
          </p:cNvPr>
          <p:cNvSpPr txBox="1"/>
          <p:nvPr/>
        </p:nvSpPr>
        <p:spPr>
          <a:xfrm>
            <a:off x="504596" y="287349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数学期望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B50B174-7320-4F7A-A614-8C2A06F67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3" y="5017672"/>
            <a:ext cx="8010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5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327CA88-380E-4A2B-9907-EDCEB3592D37}"/>
              </a:ext>
            </a:extLst>
          </p:cNvPr>
          <p:cNvSpPr txBox="1"/>
          <p:nvPr/>
        </p:nvSpPr>
        <p:spPr>
          <a:xfrm>
            <a:off x="539552" y="497488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相关，正交，独立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B0D419-594F-44FD-876A-5FE38C8DE32C}"/>
              </a:ext>
            </a:extLst>
          </p:cNvPr>
          <p:cNvSpPr txBox="1"/>
          <p:nvPr/>
        </p:nvSpPr>
        <p:spPr>
          <a:xfrm>
            <a:off x="611560" y="1024733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两个复随机变量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56E0A6-6143-406E-885A-A3855488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69" y="1700808"/>
            <a:ext cx="2257425" cy="11144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CE20FA-81B0-437D-B19E-93DFBBA3B2A4}"/>
              </a:ext>
            </a:extLst>
          </p:cNvPr>
          <p:cNvSpPr txBox="1"/>
          <p:nvPr/>
        </p:nvSpPr>
        <p:spPr>
          <a:xfrm>
            <a:off x="3182950" y="938473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互相关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互协方差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8F276D-7E15-4190-9558-6C524A84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29" y="1115280"/>
            <a:ext cx="2838450" cy="619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341B48-47EA-4A79-88A8-0C0EA1A5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2303664"/>
            <a:ext cx="4762500" cy="6477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7906ECB-011B-441E-BC52-5245BA513B00}"/>
              </a:ext>
            </a:extLst>
          </p:cNvPr>
          <p:cNvSpPr txBox="1"/>
          <p:nvPr/>
        </p:nvSpPr>
        <p:spPr>
          <a:xfrm>
            <a:off x="516490" y="3556888"/>
            <a:ext cx="2808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不相关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1A1537F-689F-41F7-AF84-EEE9A1525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089" y="3411951"/>
            <a:ext cx="1495425" cy="552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86F6C16-535E-4E4F-8905-4ECDA9B92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513" y="4303080"/>
            <a:ext cx="1552575" cy="6191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540BCE4-157D-4159-BAA6-A2DE0DCB2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160" y="5808062"/>
            <a:ext cx="6991350" cy="5524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BFCC3AD-EC87-4FD5-A3A8-55D666AD6D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5760" y="5202538"/>
            <a:ext cx="57721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0A9056-C96D-4062-A3FE-F14FF93289FE}"/>
              </a:ext>
            </a:extLst>
          </p:cNvPr>
          <p:cNvSpPr txBox="1"/>
          <p:nvPr/>
        </p:nvSpPr>
        <p:spPr>
          <a:xfrm>
            <a:off x="2771800" y="825678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复数随机过程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EFCCF8-0A74-45D6-A1D3-59B487FE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87497"/>
            <a:ext cx="3209925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512D8F-C323-464F-9F2F-B35255866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12554"/>
            <a:ext cx="4400550" cy="384810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9A93739-7036-4216-89B8-5478BDA67159}"/>
              </a:ext>
            </a:extLst>
          </p:cNvPr>
          <p:cNvCxnSpPr/>
          <p:nvPr/>
        </p:nvCxnSpPr>
        <p:spPr>
          <a:xfrm>
            <a:off x="3491880" y="2219909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8B293B3-67C7-4BEC-8886-9CF103ACADE6}"/>
              </a:ext>
            </a:extLst>
          </p:cNvPr>
          <p:cNvCxnSpPr/>
          <p:nvPr/>
        </p:nvCxnSpPr>
        <p:spPr>
          <a:xfrm>
            <a:off x="3497700" y="2944679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7FD5D98-2A97-45AA-8927-E0DAC2EF99FA}"/>
              </a:ext>
            </a:extLst>
          </p:cNvPr>
          <p:cNvSpPr txBox="1"/>
          <p:nvPr/>
        </p:nvSpPr>
        <p:spPr>
          <a:xfrm>
            <a:off x="467544" y="5265356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随机过程可以看成是随着时间ｔ变化的随机变量；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因此，复随机过程看成是随时间ｔ变化的复随机变量</a:t>
            </a:r>
          </a:p>
        </p:txBody>
      </p:sp>
    </p:spTree>
    <p:extLst>
      <p:ext uri="{BB962C8B-B14F-4D97-AF65-F5344CB8AC3E}">
        <p14:creationId xmlns:p14="http://schemas.microsoft.com/office/powerpoint/2010/main" val="2714389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50D66F-C4FB-4E5E-9B8F-2F86EAA716CE}"/>
              </a:ext>
            </a:extLst>
          </p:cNvPr>
          <p:cNvSpPr txBox="1"/>
          <p:nvPr/>
        </p:nvSpPr>
        <p:spPr>
          <a:xfrm>
            <a:off x="1367161" y="337351"/>
            <a:ext cx="392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复过程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250048-7030-482E-940C-FD47A2404E4D}"/>
              </a:ext>
            </a:extLst>
          </p:cNvPr>
          <p:cNvSpPr txBox="1"/>
          <p:nvPr/>
        </p:nvSpPr>
        <p:spPr>
          <a:xfrm>
            <a:off x="843380" y="956588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定义复随机过程Ｚ（ｔ）为：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C63543-0A84-4856-A1A2-9AFC802C6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96" y="1682357"/>
            <a:ext cx="3048000" cy="514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EFF6F6-9CC0-4BC7-A337-765DD2FEE52B}"/>
              </a:ext>
            </a:extLst>
          </p:cNvPr>
          <p:cNvSpPr txBox="1"/>
          <p:nvPr/>
        </p:nvSpPr>
        <p:spPr>
          <a:xfrm>
            <a:off x="727970" y="2271668"/>
            <a:ext cx="10138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其统计特性可以由两个实随机过程ｘ（ｔ）和Ｙ（ｔ）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的联合概率密度函数来描述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5082B5-53FC-4425-8EFA-725EE3F8D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054515"/>
            <a:ext cx="6943725" cy="6572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E4CC12E-F05D-4880-AA75-E8F8C2D442C6}"/>
              </a:ext>
            </a:extLst>
          </p:cNvPr>
          <p:cNvSpPr txBox="1"/>
          <p:nvPr/>
        </p:nvSpPr>
        <p:spPr>
          <a:xfrm>
            <a:off x="843380" y="3910648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数学期望为：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92A8DB-DF65-4933-A0F5-B858EB709836}"/>
              </a:ext>
            </a:extLst>
          </p:cNvPr>
          <p:cNvSpPr txBox="1"/>
          <p:nvPr/>
        </p:nvSpPr>
        <p:spPr>
          <a:xfrm>
            <a:off x="843380" y="5032917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方差为：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42C511D-4F82-4CE7-A5E6-515EEBE24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3916356"/>
            <a:ext cx="3743325" cy="457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A236A0-00B6-4385-8071-48E2BF634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240" y="4877142"/>
            <a:ext cx="66198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44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87458F7-E86E-4F34-99E2-0A9BAF8B034F}"/>
              </a:ext>
            </a:extLst>
          </p:cNvPr>
          <p:cNvSpPr txBox="1"/>
          <p:nvPr/>
        </p:nvSpPr>
        <p:spPr>
          <a:xfrm>
            <a:off x="1367161" y="337351"/>
            <a:ext cx="392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复过程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43E3C7-8E9D-4A89-92AC-40A4A695C0CE}"/>
              </a:ext>
            </a:extLst>
          </p:cNvPr>
          <p:cNvSpPr txBox="1"/>
          <p:nvPr/>
        </p:nvSpPr>
        <p:spPr>
          <a:xfrm>
            <a:off x="843380" y="956588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自相关函数为：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0F4F9A-3591-441D-948A-E337DBA013EE}"/>
              </a:ext>
            </a:extLst>
          </p:cNvPr>
          <p:cNvSpPr txBox="1"/>
          <p:nvPr/>
        </p:nvSpPr>
        <p:spPr>
          <a:xfrm>
            <a:off x="843380" y="2229516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自协方差函数为：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72480A-3002-47A2-AD40-7ADCA3F3C389}"/>
              </a:ext>
            </a:extLst>
          </p:cNvPr>
          <p:cNvSpPr txBox="1"/>
          <p:nvPr/>
        </p:nvSpPr>
        <p:spPr>
          <a:xfrm>
            <a:off x="963227" y="4379033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复平稳为：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DDE8E6-3C54-4652-AB7C-3F9A03F78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799" y="1507357"/>
            <a:ext cx="4152900" cy="571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E010BC-23B4-42BF-9DC6-76092694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82223"/>
            <a:ext cx="7277100" cy="11811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EC44C5-EC4B-4224-8BD6-89E690696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4358474"/>
            <a:ext cx="64770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26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63E880-CF8C-4F9B-BFF1-04658EBE4CDC}"/>
              </a:ext>
            </a:extLst>
          </p:cNvPr>
          <p:cNvSpPr txBox="1"/>
          <p:nvPr/>
        </p:nvSpPr>
        <p:spPr>
          <a:xfrm>
            <a:off x="710214" y="301841"/>
            <a:ext cx="443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两个复随机过程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44C751-F75F-4CF1-ADE1-80049DCA022C}"/>
              </a:ext>
            </a:extLst>
          </p:cNvPr>
          <p:cNvSpPr txBox="1"/>
          <p:nvPr/>
        </p:nvSpPr>
        <p:spPr>
          <a:xfrm>
            <a:off x="843380" y="956588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互相关函数为：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5E9623-C193-458D-B3D2-E5683AB1AFBB}"/>
              </a:ext>
            </a:extLst>
          </p:cNvPr>
          <p:cNvSpPr txBox="1"/>
          <p:nvPr/>
        </p:nvSpPr>
        <p:spPr>
          <a:xfrm>
            <a:off x="843380" y="2272606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互协方差函数为：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2B4765-7C17-4B9D-9CB2-007F8CA7931A}"/>
              </a:ext>
            </a:extLst>
          </p:cNvPr>
          <p:cNvSpPr txBox="1"/>
          <p:nvPr/>
        </p:nvSpPr>
        <p:spPr>
          <a:xfrm>
            <a:off x="941035" y="3736777"/>
            <a:ext cx="47317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正交：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不相干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联合平稳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729613-C6E8-43DB-920C-A95D3A42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0"/>
            <a:ext cx="3867150" cy="1847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2BCF0C-2D4E-41E7-B6BA-49844C00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34879"/>
            <a:ext cx="5124450" cy="5905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74971E-FF34-490C-AE2C-229B1F331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35" y="2867025"/>
            <a:ext cx="8010525" cy="5619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C10E257-8630-4E30-BF21-F0162A5A4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983" y="3741167"/>
            <a:ext cx="2609850" cy="571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A1A2C08-B0A7-4FC4-ACEF-135A166DF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983" y="4471239"/>
            <a:ext cx="2400300" cy="6000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9D92288-020B-4A15-AA89-1B64A3072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983" y="5426471"/>
            <a:ext cx="32194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6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A219B7-080C-4418-B8C3-DFDD18D9AC6B}"/>
              </a:ext>
            </a:extLst>
          </p:cNvPr>
          <p:cNvSpPr txBox="1"/>
          <p:nvPr/>
        </p:nvSpPr>
        <p:spPr>
          <a:xfrm>
            <a:off x="2987052" y="765869"/>
            <a:ext cx="443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随机过程的微积分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5A9257-85FA-4F45-BC94-BC7638BC4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99214"/>
            <a:ext cx="3257550" cy="752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74A0C8-D23A-4614-8111-466310F6E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459053"/>
            <a:ext cx="3257550" cy="790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96E597-473B-4C5E-808F-2DEB8664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356992"/>
            <a:ext cx="3209925" cy="742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7D6944-345D-4CC2-BE54-75882EF6F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134" y="4278975"/>
            <a:ext cx="33051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73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二阶矩空间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集合</a:t>
            </a:r>
          </a:p>
          <a:p>
            <a:pPr eaLnBrk="1" hangingPunct="1"/>
            <a:r>
              <a:rPr lang="zh-CN" altLang="en-US" b="1"/>
              <a:t>线性空间（代数结构）</a:t>
            </a:r>
          </a:p>
          <a:p>
            <a:pPr eaLnBrk="1" hangingPunct="1"/>
            <a:r>
              <a:rPr lang="zh-CN" altLang="en-US" b="1"/>
              <a:t>内积空间    </a:t>
            </a:r>
          </a:p>
          <a:p>
            <a:pPr eaLnBrk="1" hangingPunct="1"/>
            <a:r>
              <a:rPr lang="zh-CN" altLang="en-US" b="1"/>
              <a:t>距离空间（拓扑空间）</a:t>
            </a:r>
          </a:p>
          <a:p>
            <a:pPr lvl="1" eaLnBrk="1" hangingPunct="1"/>
            <a:r>
              <a:rPr lang="zh-CN" altLang="en-US" b="1"/>
              <a:t>在距离空间中可以定义序列的收敛</a:t>
            </a:r>
          </a:p>
        </p:txBody>
      </p:sp>
      <p:sp>
        <p:nvSpPr>
          <p:cNvPr id="4102" name="Oval 7"/>
          <p:cNvSpPr>
            <a:spLocks noChangeArrowheads="1"/>
          </p:cNvSpPr>
          <p:nvPr/>
        </p:nvSpPr>
        <p:spPr bwMode="auto">
          <a:xfrm>
            <a:off x="6629400" y="1981200"/>
            <a:ext cx="1600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/>
              <a:t>集合</a:t>
            </a:r>
          </a:p>
        </p:txBody>
      </p:sp>
      <p:sp>
        <p:nvSpPr>
          <p:cNvPr id="4103" name="Oval 9"/>
          <p:cNvSpPr>
            <a:spLocks noChangeArrowheads="1"/>
          </p:cNvSpPr>
          <p:nvPr/>
        </p:nvSpPr>
        <p:spPr bwMode="auto">
          <a:xfrm>
            <a:off x="5181600" y="3048000"/>
            <a:ext cx="14478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/>
              <a:t>距离空间</a:t>
            </a:r>
          </a:p>
        </p:txBody>
      </p:sp>
      <p:sp>
        <p:nvSpPr>
          <p:cNvPr id="4104" name="Oval 10"/>
          <p:cNvSpPr>
            <a:spLocks noChangeArrowheads="1"/>
          </p:cNvSpPr>
          <p:nvPr/>
        </p:nvSpPr>
        <p:spPr bwMode="auto">
          <a:xfrm>
            <a:off x="7239000" y="3352800"/>
            <a:ext cx="1447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/>
              <a:t>线性空间</a:t>
            </a:r>
          </a:p>
        </p:txBody>
      </p:sp>
      <p:sp>
        <p:nvSpPr>
          <p:cNvPr id="4105" name="Oval 13"/>
          <p:cNvSpPr>
            <a:spLocks noChangeArrowheads="1"/>
          </p:cNvSpPr>
          <p:nvPr/>
        </p:nvSpPr>
        <p:spPr bwMode="auto">
          <a:xfrm>
            <a:off x="7086600" y="4724400"/>
            <a:ext cx="15240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/>
              <a:t>内积空间</a:t>
            </a:r>
          </a:p>
        </p:txBody>
      </p:sp>
      <p:sp>
        <p:nvSpPr>
          <p:cNvPr id="4106" name="Line 15"/>
          <p:cNvSpPr>
            <a:spLocks noChangeShapeType="1"/>
          </p:cNvSpPr>
          <p:nvPr/>
        </p:nvSpPr>
        <p:spPr bwMode="auto">
          <a:xfrm flipH="1">
            <a:off x="6324600" y="2667000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7" name="Line 16"/>
          <p:cNvSpPr>
            <a:spLocks noChangeShapeType="1"/>
          </p:cNvSpPr>
          <p:nvPr/>
        </p:nvSpPr>
        <p:spPr bwMode="auto">
          <a:xfrm>
            <a:off x="7543800" y="2895600"/>
            <a:ext cx="228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8" name="Line 17"/>
          <p:cNvSpPr>
            <a:spLocks noChangeShapeType="1"/>
          </p:cNvSpPr>
          <p:nvPr/>
        </p:nvSpPr>
        <p:spPr bwMode="auto">
          <a:xfrm>
            <a:off x="7924800" y="41910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043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827584" y="836712"/>
            <a:ext cx="2952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150000"/>
              <a:buFontTx/>
              <a:buChar char="•"/>
            </a:pPr>
            <a:r>
              <a:rPr lang="zh-CN" altLang="en-US" sz="2600" b="1"/>
              <a:t>距离空间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373905" y="1931293"/>
            <a:ext cx="7129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b="1" dirty="0"/>
              <a:t>为所有二阶矩存在的随机变量</a:t>
            </a:r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130187"/>
              </p:ext>
            </p:extLst>
          </p:nvPr>
        </p:nvGraphicFramePr>
        <p:xfrm>
          <a:off x="972047" y="1989237"/>
          <a:ext cx="4556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公式" r:id="rId3" imgW="190335" imgH="164957" progId="Equation.3">
                  <p:embed/>
                </p:oleObj>
              </mc:Choice>
              <mc:Fallback>
                <p:oleObj name="公式" r:id="rId3" imgW="190335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047" y="1989237"/>
                        <a:ext cx="455612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265334"/>
              </p:ext>
            </p:extLst>
          </p:nvPr>
        </p:nvGraphicFramePr>
        <p:xfrm>
          <a:off x="1907084" y="2563912"/>
          <a:ext cx="46085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公式" r:id="rId5" imgW="2120900" imgH="266700" progId="Equation.3">
                  <p:embed/>
                </p:oleObj>
              </mc:Choice>
              <mc:Fallback>
                <p:oleObj name="公式" r:id="rId5" imgW="21209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084" y="2563912"/>
                        <a:ext cx="460851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972047" y="3284637"/>
            <a:ext cx="4679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b="1"/>
              <a:t>在     中定义距离</a:t>
            </a:r>
          </a:p>
        </p:txBody>
      </p:sp>
      <p:graphicFrame>
        <p:nvGraphicFramePr>
          <p:cNvPr id="51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602269"/>
              </p:ext>
            </p:extLst>
          </p:nvPr>
        </p:nvGraphicFramePr>
        <p:xfrm>
          <a:off x="1403847" y="3356075"/>
          <a:ext cx="455612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公式" r:id="rId7" imgW="190335" imgH="164957" progId="Equation.3">
                  <p:embed/>
                </p:oleObj>
              </mc:Choice>
              <mc:Fallback>
                <p:oleObj name="公式" r:id="rId7" imgW="190335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847" y="3356075"/>
                        <a:ext cx="455612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759913"/>
              </p:ext>
            </p:extLst>
          </p:nvPr>
        </p:nvGraphicFramePr>
        <p:xfrm>
          <a:off x="1719759" y="3991075"/>
          <a:ext cx="32559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公式" r:id="rId8" imgW="1447800" imgH="330200" progId="Equation.3">
                  <p:embed/>
                </p:oleObj>
              </mc:Choice>
              <mc:Fallback>
                <p:oleObj name="公式" r:id="rId8" imgW="14478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759" y="3991075"/>
                        <a:ext cx="32559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26192"/>
              </p:ext>
            </p:extLst>
          </p:nvPr>
        </p:nvGraphicFramePr>
        <p:xfrm>
          <a:off x="1835647" y="5084862"/>
          <a:ext cx="4556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公式" r:id="rId10" imgW="190335" imgH="164957" progId="Equation.3">
                  <p:embed/>
                </p:oleObj>
              </mc:Choice>
              <mc:Fallback>
                <p:oleObj name="公式" r:id="rId10" imgW="190335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47" y="5084862"/>
                        <a:ext cx="455612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1259384" y="5013425"/>
            <a:ext cx="45370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1"/>
              <a:t>  </a:t>
            </a:r>
            <a:r>
              <a:rPr lang="zh-CN" altLang="en-US" sz="2600" b="1"/>
              <a:t>则     为距离空间</a:t>
            </a:r>
          </a:p>
        </p:txBody>
      </p:sp>
    </p:spTree>
    <p:extLst>
      <p:ext uri="{BB962C8B-B14F-4D97-AF65-F5344CB8AC3E}">
        <p14:creationId xmlns:p14="http://schemas.microsoft.com/office/powerpoint/2010/main" val="117734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"/>
            <a:ext cx="9144000" cy="68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2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84213" y="1052513"/>
            <a:ext cx="2952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150000"/>
              <a:buFontTx/>
              <a:buChar char="•"/>
            </a:pPr>
            <a:r>
              <a:rPr lang="zh-CN" altLang="en-US" sz="2600" b="1"/>
              <a:t>内积空间</a:t>
            </a:r>
          </a:p>
        </p:txBody>
      </p:sp>
      <p:grpSp>
        <p:nvGrpSpPr>
          <p:cNvPr id="6149" name="Group 13"/>
          <p:cNvGrpSpPr>
            <a:grpSpLocks/>
          </p:cNvGrpSpPr>
          <p:nvPr/>
        </p:nvGrpSpPr>
        <p:grpSpPr bwMode="auto">
          <a:xfrm>
            <a:off x="827088" y="2060575"/>
            <a:ext cx="5924550" cy="3236913"/>
            <a:chOff x="431" y="1525"/>
            <a:chExt cx="3732" cy="2039"/>
          </a:xfrm>
        </p:grpSpPr>
        <p:sp>
          <p:nvSpPr>
            <p:cNvPr id="6150" name="Text Box 5"/>
            <p:cNvSpPr txBox="1">
              <a:spLocks noChangeArrowheads="1"/>
            </p:cNvSpPr>
            <p:nvPr/>
          </p:nvSpPr>
          <p:spPr bwMode="auto">
            <a:xfrm>
              <a:off x="521" y="1525"/>
              <a:ext cx="294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panose="05000000000000000000" pitchFamily="2" charset="2"/>
                <a:buChar char="l"/>
                <a:defRPr sz="3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/>
                <a:t>在     中定义内积</a:t>
              </a:r>
            </a:p>
          </p:txBody>
        </p:sp>
        <p:graphicFrame>
          <p:nvGraphicFramePr>
            <p:cNvPr id="6151" name="Object 6"/>
            <p:cNvGraphicFramePr>
              <a:graphicFrameLocks noChangeAspect="1"/>
            </p:cNvGraphicFramePr>
            <p:nvPr/>
          </p:nvGraphicFramePr>
          <p:xfrm>
            <a:off x="839" y="1570"/>
            <a:ext cx="287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6" name="公式" r:id="rId3" imgW="190335" imgH="164957" progId="Equation.3">
                    <p:embed/>
                  </p:oleObj>
                </mc:Choice>
                <mc:Fallback>
                  <p:oleObj name="公式" r:id="rId3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1570"/>
                          <a:ext cx="287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2" name="Object 7"/>
            <p:cNvGraphicFramePr>
              <a:graphicFrameLocks noChangeAspect="1"/>
            </p:cNvGraphicFramePr>
            <p:nvPr/>
          </p:nvGraphicFramePr>
          <p:xfrm>
            <a:off x="1190" y="2051"/>
            <a:ext cx="1655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7" name="公式" r:id="rId5" imgW="1167893" imgH="215806" progId="Equation.3">
                    <p:embed/>
                  </p:oleObj>
                </mc:Choice>
                <mc:Fallback>
                  <p:oleObj name="公式" r:id="rId5" imgW="1167893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0" y="2051"/>
                          <a:ext cx="1655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3" name="Rectangle 8"/>
            <p:cNvSpPr>
              <a:spLocks noChangeArrowheads="1"/>
            </p:cNvSpPr>
            <p:nvPr/>
          </p:nvSpPr>
          <p:spPr bwMode="auto">
            <a:xfrm>
              <a:off x="702" y="2614"/>
              <a:ext cx="285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panose="05000000000000000000" pitchFamily="2" charset="2"/>
                <a:buChar char="l"/>
                <a:defRPr sz="3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b="1"/>
                <a:t>  </a:t>
              </a:r>
              <a:r>
                <a:rPr lang="zh-CN" altLang="en-US" sz="2600" b="1"/>
                <a:t>则     为内积空间</a:t>
              </a:r>
            </a:p>
          </p:txBody>
        </p:sp>
        <p:graphicFrame>
          <p:nvGraphicFramePr>
            <p:cNvPr id="6154" name="Object 9"/>
            <p:cNvGraphicFramePr>
              <a:graphicFrameLocks noChangeAspect="1"/>
            </p:cNvGraphicFramePr>
            <p:nvPr/>
          </p:nvGraphicFramePr>
          <p:xfrm>
            <a:off x="1111" y="2659"/>
            <a:ext cx="287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8" name="公式" r:id="rId7" imgW="190335" imgH="164957" progId="Equation.3">
                    <p:embed/>
                  </p:oleObj>
                </mc:Choice>
                <mc:Fallback>
                  <p:oleObj name="公式" r:id="rId7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659"/>
                          <a:ext cx="287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5" name="Object 10"/>
            <p:cNvGraphicFramePr>
              <a:graphicFrameLocks noChangeAspect="1"/>
            </p:cNvGraphicFramePr>
            <p:nvPr/>
          </p:nvGraphicFramePr>
          <p:xfrm>
            <a:off x="2436" y="3240"/>
            <a:ext cx="1727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9" name="公式" r:id="rId8" imgW="1219200" imgH="228600" progId="Equation.3">
                    <p:embed/>
                  </p:oleObj>
                </mc:Choice>
                <mc:Fallback>
                  <p:oleObj name="公式" r:id="rId8" imgW="1219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6" y="3240"/>
                          <a:ext cx="1727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6" name="Text Box 11"/>
            <p:cNvSpPr txBox="1">
              <a:spLocks noChangeArrowheads="1"/>
            </p:cNvSpPr>
            <p:nvPr/>
          </p:nvSpPr>
          <p:spPr bwMode="auto">
            <a:xfrm>
              <a:off x="431" y="3249"/>
              <a:ext cx="235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panose="05000000000000000000" pitchFamily="2" charset="2"/>
                <a:buChar char="l"/>
                <a:defRPr sz="3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/>
                <a:t>若随机变量为复数</a:t>
              </a:r>
              <a:r>
                <a:rPr lang="zh-CN" altLang="en-US" sz="1800"/>
                <a:t>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796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755650" y="1052513"/>
            <a:ext cx="2952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150000"/>
              <a:buFontTx/>
              <a:buChar char="•"/>
            </a:pPr>
            <a:r>
              <a:rPr lang="zh-CN" altLang="en-US" sz="2600" b="1"/>
              <a:t>赋范线性空间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900113" y="2276475"/>
            <a:ext cx="4679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b="1"/>
              <a:t>在     中定义范数</a:t>
            </a:r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1331913" y="2347913"/>
          <a:ext cx="455612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公式" r:id="rId3" imgW="190335" imgH="164957" progId="Equation.3">
                  <p:embed/>
                </p:oleObj>
              </mc:Choice>
              <mc:Fallback>
                <p:oleObj name="公式" r:id="rId3" imgW="190335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347913"/>
                        <a:ext cx="455612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Rectangle 8"/>
          <p:cNvSpPr>
            <a:spLocks noChangeArrowheads="1"/>
          </p:cNvSpPr>
          <p:nvPr/>
        </p:nvSpPr>
        <p:spPr bwMode="auto">
          <a:xfrm>
            <a:off x="1187450" y="4005263"/>
            <a:ext cx="45370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1"/>
              <a:t>  </a:t>
            </a:r>
            <a:r>
              <a:rPr lang="zh-CN" altLang="en-US" sz="2600" b="1"/>
              <a:t>则     为赋范线性空间</a:t>
            </a:r>
          </a:p>
        </p:txBody>
      </p:sp>
      <p:graphicFrame>
        <p:nvGraphicFramePr>
          <p:cNvPr id="7176" name="Object 9"/>
          <p:cNvGraphicFramePr>
            <a:graphicFrameLocks noChangeAspect="1"/>
          </p:cNvGraphicFramePr>
          <p:nvPr/>
        </p:nvGraphicFramePr>
        <p:xfrm>
          <a:off x="1836738" y="4076700"/>
          <a:ext cx="4556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公式" r:id="rId5" imgW="190335" imgH="164957" progId="Equation.3">
                  <p:embed/>
                </p:oleObj>
              </mc:Choice>
              <mc:Fallback>
                <p:oleObj name="公式" r:id="rId5" imgW="190335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4076700"/>
                        <a:ext cx="455612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12"/>
          <p:cNvGraphicFramePr>
            <a:graphicFrameLocks noChangeAspect="1"/>
          </p:cNvGraphicFramePr>
          <p:nvPr/>
        </p:nvGraphicFramePr>
        <p:xfrm>
          <a:off x="1989138" y="2997200"/>
          <a:ext cx="214153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公式" r:id="rId6" imgW="952087" imgH="317362" progId="Equation.3">
                  <p:embed/>
                </p:oleObj>
              </mc:Choice>
              <mc:Fallback>
                <p:oleObj name="公式" r:id="rId6" imgW="952087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2997200"/>
                        <a:ext cx="214153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2137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32656"/>
            <a:ext cx="7696200" cy="1143000"/>
          </a:xfrm>
        </p:spPr>
        <p:txBody>
          <a:bodyPr/>
          <a:lstStyle/>
          <a:p>
            <a:pPr eaLnBrk="1" hangingPunct="1"/>
            <a:r>
              <a:rPr lang="zh-CN" altLang="en-US" b="1"/>
              <a:t>二阶矩空间上的距离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704256"/>
            <a:ext cx="7913688" cy="2316163"/>
          </a:xfrm>
        </p:spPr>
        <p:txBody>
          <a:bodyPr/>
          <a:lstStyle/>
          <a:p>
            <a:pPr eaLnBrk="1" hangingPunct="1"/>
            <a:r>
              <a:rPr lang="zh-CN" altLang="en-US" sz="2700" b="1"/>
              <a:t>通过内积得到距离的定义</a:t>
            </a:r>
          </a:p>
          <a:p>
            <a:pPr eaLnBrk="1" hangingPunct="1"/>
            <a:r>
              <a:rPr lang="zh-CN" altLang="en-US" sz="2700" b="1"/>
              <a:t>均方收敛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700" b="1"/>
              <a:t>   设            为      中的随机变量序列，若存在随机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700" b="1"/>
              <a:t>   变量              ，使得</a:t>
            </a:r>
          </a:p>
        </p:txBody>
      </p:sp>
      <p:graphicFrame>
        <p:nvGraphicFramePr>
          <p:cNvPr id="8198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878117216"/>
              </p:ext>
            </p:extLst>
          </p:nvPr>
        </p:nvGraphicFramePr>
        <p:xfrm>
          <a:off x="1414463" y="2637508"/>
          <a:ext cx="720502" cy="374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" name="公式" r:id="rId3" imgW="634725" imgH="330057" progId="Equation.3">
                  <p:embed/>
                </p:oleObj>
              </mc:Choice>
              <mc:Fallback>
                <p:oleObj name="公式" r:id="rId3" imgW="634725" imgH="3300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2637508"/>
                        <a:ext cx="720502" cy="374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78231784"/>
              </p:ext>
            </p:extLst>
          </p:nvPr>
        </p:nvGraphicFramePr>
        <p:xfrm>
          <a:off x="2552700" y="2674550"/>
          <a:ext cx="431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7" name="公式" r:id="rId5" imgW="190335" imgH="164957" progId="Equation.3">
                  <p:embed/>
                </p:oleObj>
              </mc:Choice>
              <mc:Fallback>
                <p:oleObj name="公式" r:id="rId5" imgW="190335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700" y="2674550"/>
                        <a:ext cx="431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1054100" y="4741144"/>
            <a:ext cx="741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graphicFrame>
        <p:nvGraphicFramePr>
          <p:cNvPr id="82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928289"/>
              </p:ext>
            </p:extLst>
          </p:nvPr>
        </p:nvGraphicFramePr>
        <p:xfrm>
          <a:off x="1594421" y="3134594"/>
          <a:ext cx="108108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8" name="公式" r:id="rId7" imgW="482391" imgH="165028" progId="Equation.3">
                  <p:embed/>
                </p:oleObj>
              </mc:Choice>
              <mc:Fallback>
                <p:oleObj name="公式" r:id="rId7" imgW="482391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421" y="3134594"/>
                        <a:ext cx="108108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941846"/>
              </p:ext>
            </p:extLst>
          </p:nvPr>
        </p:nvGraphicFramePr>
        <p:xfrm>
          <a:off x="1127918" y="3741812"/>
          <a:ext cx="5900737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" name="公式" r:id="rId9" imgW="2311400" imgH="355600" progId="Equation.3">
                  <p:embed/>
                </p:oleObj>
              </mc:Choice>
              <mc:Fallback>
                <p:oleObj name="公式" r:id="rId9" imgW="23114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918" y="3741812"/>
                        <a:ext cx="5900737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982663" y="4741144"/>
            <a:ext cx="6408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700" b="1"/>
              <a:t>称       均方收敛于        ，记作</a:t>
            </a:r>
          </a:p>
        </p:txBody>
      </p:sp>
      <p:graphicFrame>
        <p:nvGraphicFramePr>
          <p:cNvPr id="82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08718"/>
              </p:ext>
            </p:extLst>
          </p:nvPr>
        </p:nvGraphicFramePr>
        <p:xfrm>
          <a:off x="1414463" y="4741144"/>
          <a:ext cx="5762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" name="公式" r:id="rId11" imgW="228600" imgH="228600" progId="Equation.3">
                  <p:embed/>
                </p:oleObj>
              </mc:Choice>
              <mc:Fallback>
                <p:oleObj name="公式" r:id="rId11" imgW="228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4741144"/>
                        <a:ext cx="57626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88186"/>
              </p:ext>
            </p:extLst>
          </p:nvPr>
        </p:nvGraphicFramePr>
        <p:xfrm>
          <a:off x="3854450" y="4820519"/>
          <a:ext cx="4476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" name="公式" r:id="rId13" imgW="177492" imgH="164814" progId="Equation.3">
                  <p:embed/>
                </p:oleObj>
              </mc:Choice>
              <mc:Fallback>
                <p:oleObj name="公式" r:id="rId13" imgW="177492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450" y="4820519"/>
                        <a:ext cx="4476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314140"/>
              </p:ext>
            </p:extLst>
          </p:nvPr>
        </p:nvGraphicFramePr>
        <p:xfrm>
          <a:off x="2351088" y="5172944"/>
          <a:ext cx="388937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2" name="公式" r:id="rId15" imgW="1562100" imgH="368300" progId="Equation.3">
                  <p:embed/>
                </p:oleObj>
              </mc:Choice>
              <mc:Fallback>
                <p:oleObj name="公式" r:id="rId15" imgW="15621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5172944"/>
                        <a:ext cx="3889375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276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3400"/>
            <a:ext cx="813752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3492500" y="5876925"/>
            <a:ext cx="38877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3924300" y="5876925"/>
            <a:ext cx="338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/>
              <a:t>采用</a:t>
            </a:r>
            <a:r>
              <a:rPr lang="en-US" altLang="zh-CN" sz="1800" b="1"/>
              <a:t>Schwartz</a:t>
            </a:r>
            <a:r>
              <a:rPr lang="zh-CN" altLang="en-US" sz="1800" b="1"/>
              <a:t>不等式证明</a:t>
            </a:r>
          </a:p>
        </p:txBody>
      </p:sp>
    </p:spTree>
    <p:extLst>
      <p:ext uri="{BB962C8B-B14F-4D97-AF65-F5344CB8AC3E}">
        <p14:creationId xmlns:p14="http://schemas.microsoft.com/office/powerpoint/2010/main" val="1551738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80168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2057400"/>
            <a:ext cx="5181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0834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838200" y="838200"/>
            <a:ext cx="6248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/>
              <a:t>Schwartz</a:t>
            </a:r>
            <a:r>
              <a:rPr lang="zh-CN" altLang="en-US" sz="4000"/>
              <a:t>不等式</a:t>
            </a:r>
          </a:p>
        </p:txBody>
      </p:sp>
    </p:spTree>
    <p:extLst>
      <p:ext uri="{BB962C8B-B14F-4D97-AF65-F5344CB8AC3E}">
        <p14:creationId xmlns:p14="http://schemas.microsoft.com/office/powerpoint/2010/main" val="128308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14800"/>
            <a:ext cx="56197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09800"/>
            <a:ext cx="19050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Rectangle 4"/>
          <p:cNvSpPr>
            <a:spLocks noChangeArrowheads="1"/>
          </p:cNvSpPr>
          <p:nvPr/>
        </p:nvSpPr>
        <p:spPr bwMode="auto">
          <a:xfrm>
            <a:off x="914400" y="990600"/>
            <a:ext cx="7834313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/>
              <a:t>通过序列收敛的定义得到均方无穷和的定义</a:t>
            </a:r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3962400" y="3352800"/>
            <a:ext cx="685800" cy="9144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64391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476250"/>
            <a:ext cx="7696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b="1"/>
              <a:t>随机序列通过离散时间线性系统的表示</a:t>
            </a:r>
          </a:p>
        </p:txBody>
      </p:sp>
      <p:pic>
        <p:nvPicPr>
          <p:cNvPr id="1229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700213"/>
            <a:ext cx="46482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19400"/>
            <a:ext cx="6477000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8"/>
          <p:cNvSpPr txBox="1">
            <a:spLocks noChangeArrowheads="1"/>
          </p:cNvSpPr>
          <p:nvPr/>
        </p:nvSpPr>
        <p:spPr bwMode="auto">
          <a:xfrm>
            <a:off x="762000" y="5867400"/>
            <a:ext cx="670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/>
              <a:t>有界、稳定、因果、时不变等概念和确定性系统一样</a:t>
            </a:r>
          </a:p>
        </p:txBody>
      </p:sp>
    </p:spTree>
    <p:extLst>
      <p:ext uri="{BB962C8B-B14F-4D97-AF65-F5344CB8AC3E}">
        <p14:creationId xmlns:p14="http://schemas.microsoft.com/office/powerpoint/2010/main" val="765496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均方连续的概念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05038"/>
            <a:ext cx="8569325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446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均方连续准则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76475"/>
            <a:ext cx="8496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486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481013"/>
            <a:ext cx="6999288" cy="589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4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2"/>
            <a:ext cx="9144000" cy="6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86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8208963" cy="545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234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81075"/>
            <a:ext cx="8424862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775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8569325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20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3238"/>
            <a:ext cx="7993063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345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1CB267-9B00-43AE-A044-AA272FD85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5" y="542069"/>
            <a:ext cx="7467600" cy="3143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16A9A0-5DD7-4C55-9DDB-C7D2346E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717032"/>
            <a:ext cx="7105650" cy="3009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DED81D-110C-4EC9-BC11-A255A436DD0D}"/>
              </a:ext>
            </a:extLst>
          </p:cNvPr>
          <p:cNvSpPr txBox="1"/>
          <p:nvPr/>
        </p:nvSpPr>
        <p:spPr>
          <a:xfrm>
            <a:off x="251520" y="11663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</a:p>
        </p:txBody>
      </p:sp>
    </p:spTree>
    <p:extLst>
      <p:ext uri="{BB962C8B-B14F-4D97-AF65-F5344CB8AC3E}">
        <p14:creationId xmlns:p14="http://schemas.microsoft.com/office/powerpoint/2010/main" val="679222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765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9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2"/>
            <a:ext cx="9144000" cy="68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209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5"/>
            <a:ext cx="9144000" cy="68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91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9"/>
            <a:ext cx="9144000" cy="68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3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408"/>
            <a:ext cx="9144000" cy="68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2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3"/>
            <a:ext cx="9144000" cy="68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341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2"/>
            <a:ext cx="9144000" cy="68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853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9144000" cy="68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79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81"/>
            <a:ext cx="9144000" cy="68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270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1532"/>
          <a:stretch/>
        </p:blipFill>
        <p:spPr>
          <a:xfrm>
            <a:off x="0" y="11985"/>
            <a:ext cx="9144000" cy="67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22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9"/>
            <a:ext cx="9144000" cy="68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570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99EF7C-D6A7-478B-817E-6BB55AD48890}"/>
              </a:ext>
            </a:extLst>
          </p:cNvPr>
          <p:cNvSpPr txBox="1"/>
          <p:nvPr/>
        </p:nvSpPr>
        <p:spPr>
          <a:xfrm>
            <a:off x="827584" y="900534"/>
            <a:ext cx="7718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高斯过程定义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若随机过程Ｘ（ｔ）的任意ｎ维概率密度函数分布都是高斯的，则称为高斯过程或正太过程，其概率密度函数为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6A196A-CAFE-4131-9D70-E2611EE97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8229600" cy="1085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1BABEC-CA06-40EC-86E1-1C208314E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4" y="4149080"/>
            <a:ext cx="7505700" cy="18954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361688-4A57-471B-B770-4BA249762229}"/>
              </a:ext>
            </a:extLst>
          </p:cNvPr>
          <p:cNvSpPr txBox="1"/>
          <p:nvPr/>
        </p:nvSpPr>
        <p:spPr>
          <a:xfrm>
            <a:off x="3419872" y="197027"/>
            <a:ext cx="2736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高斯过程</a:t>
            </a:r>
          </a:p>
        </p:txBody>
      </p:sp>
    </p:spTree>
    <p:extLst>
      <p:ext uri="{BB962C8B-B14F-4D97-AF65-F5344CB8AC3E}">
        <p14:creationId xmlns:p14="http://schemas.microsoft.com/office/powerpoint/2010/main" val="14601413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B5BF3D-CE18-4BBC-AEE1-8B3504583241}"/>
              </a:ext>
            </a:extLst>
          </p:cNvPr>
          <p:cNvSpPr txBox="1"/>
          <p:nvPr/>
        </p:nvSpPr>
        <p:spPr>
          <a:xfrm>
            <a:off x="2483768" y="692696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高斯过程的性质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80922C-6057-4C6D-B610-0012DA5F1D3E}"/>
              </a:ext>
            </a:extLst>
          </p:cNvPr>
          <p:cNvSpPr txBox="1"/>
          <p:nvPr/>
        </p:nvSpPr>
        <p:spPr>
          <a:xfrm>
            <a:off x="1547664" y="1700808"/>
            <a:ext cx="674702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严平稳和宽平稳等价；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互不相关和独立等价；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高斯过程和确定信号之和是高斯过程；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高斯过程的导数是高斯过程；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高斯过程的积分是高斯过程；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高斯过程通过线性系统的输出仍然是高斯过程。</a:t>
            </a:r>
          </a:p>
        </p:txBody>
      </p:sp>
    </p:spTree>
    <p:extLst>
      <p:ext uri="{BB962C8B-B14F-4D97-AF65-F5344CB8AC3E}">
        <p14:creationId xmlns:p14="http://schemas.microsoft.com/office/powerpoint/2010/main" val="24291813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2AAA85-14C8-4D3F-BEEA-6B7C2CC16277}"/>
              </a:ext>
            </a:extLst>
          </p:cNvPr>
          <p:cNvSpPr txBox="1"/>
          <p:nvPr/>
        </p:nvSpPr>
        <p:spPr>
          <a:xfrm>
            <a:off x="1803758" y="836712"/>
            <a:ext cx="674702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严平稳和宽平稳等价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30BAE4-ADD7-4D97-B7BB-0EB27462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80" y="1844824"/>
            <a:ext cx="8006839" cy="43204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281D56-D5CA-4849-A1FA-5B75F7B2FD79}"/>
              </a:ext>
            </a:extLst>
          </p:cNvPr>
          <p:cNvSpPr txBox="1"/>
          <p:nvPr/>
        </p:nvSpPr>
        <p:spPr>
          <a:xfrm>
            <a:off x="264600" y="223075"/>
            <a:ext cx="2134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证明：</a:t>
            </a:r>
          </a:p>
        </p:txBody>
      </p:sp>
    </p:spTree>
    <p:extLst>
      <p:ext uri="{BB962C8B-B14F-4D97-AF65-F5344CB8AC3E}">
        <p14:creationId xmlns:p14="http://schemas.microsoft.com/office/powerpoint/2010/main" val="1145887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646FEC-6D0D-4355-8A9A-A47137A724FE}"/>
              </a:ext>
            </a:extLst>
          </p:cNvPr>
          <p:cNvSpPr txBox="1"/>
          <p:nvPr/>
        </p:nvSpPr>
        <p:spPr>
          <a:xfrm>
            <a:off x="1043608" y="836712"/>
            <a:ext cx="6747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高斯过程和确定信号之和是高斯过程；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高斯过程的导数是高斯过程；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高斯过程的积分是高斯过程；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高斯过程通过线性系统的输出仍然是高斯过程。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196DBD-7595-43CD-92EE-591959BDB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41866"/>
            <a:ext cx="8839200" cy="38195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3E9FD-5D49-47D3-9F3E-891C28025504}"/>
              </a:ext>
            </a:extLst>
          </p:cNvPr>
          <p:cNvSpPr txBox="1"/>
          <p:nvPr/>
        </p:nvSpPr>
        <p:spPr>
          <a:xfrm>
            <a:off x="827584" y="188640"/>
            <a:ext cx="2134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证明：</a:t>
            </a:r>
          </a:p>
        </p:txBody>
      </p:sp>
    </p:spTree>
    <p:extLst>
      <p:ext uri="{BB962C8B-B14F-4D97-AF65-F5344CB8AC3E}">
        <p14:creationId xmlns:p14="http://schemas.microsoft.com/office/powerpoint/2010/main" val="310059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2"/>
            <a:ext cx="9144000" cy="68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3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ambda^2 E\{|Y|^2\}-2\lambda E\{|XY|\}+E\{|X|^2\}\ge 0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82.75"/>
  <p:tag name="PICTUREFILESIZE" val="200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E\{(|X|-\lambda| Y|)^2\}\ge 0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04"/>
  <p:tag name="PICTUREFILESIZE" val="108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E^2\{|XY|\}\le E\{|X|^2\}E\{|Y|^2\}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78.875"/>
  <p:tag name="PICTUREFILESIZE" val="1486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7949</TotalTime>
  <Words>445</Words>
  <Application>Microsoft Office PowerPoint</Application>
  <PresentationFormat>全屏显示(4:3)</PresentationFormat>
  <Paragraphs>98</Paragraphs>
  <Slides>89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6" baseType="lpstr">
      <vt:lpstr>微软雅黑</vt:lpstr>
      <vt:lpstr>Arial</vt:lpstr>
      <vt:lpstr>Calibri</vt:lpstr>
      <vt:lpstr>Calibri Light</vt:lpstr>
      <vt:lpstr>Wingdings</vt:lpstr>
      <vt:lpstr>Office 主题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二阶矩空间</vt:lpstr>
      <vt:lpstr>PowerPoint 演示文稿</vt:lpstr>
      <vt:lpstr>PowerPoint 演示文稿</vt:lpstr>
      <vt:lpstr>PowerPoint 演示文稿</vt:lpstr>
      <vt:lpstr>二阶矩空间上的距离</vt:lpstr>
      <vt:lpstr>PowerPoint 演示文稿</vt:lpstr>
      <vt:lpstr>PowerPoint 演示文稿</vt:lpstr>
      <vt:lpstr>PowerPoint 演示文稿</vt:lpstr>
      <vt:lpstr>随机序列通过离散时间线性系统的表示</vt:lpstr>
      <vt:lpstr>均方连续的概念</vt:lpstr>
      <vt:lpstr>均方连续准则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No-reference Image Quality Assessment With A Gradient-induced Dictionary</dc:title>
  <dc:creator>Administrator</dc:creator>
  <cp:lastModifiedBy> </cp:lastModifiedBy>
  <cp:revision>854</cp:revision>
  <cp:lastPrinted>2018-05-03T02:30:51Z</cp:lastPrinted>
  <dcterms:created xsi:type="dcterms:W3CDTF">2015-11-02T01:31:00Z</dcterms:created>
  <dcterms:modified xsi:type="dcterms:W3CDTF">2020-11-08T05:21:51Z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